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88" r:id="rId2"/>
    <p:sldId id="327" r:id="rId3"/>
    <p:sldId id="405" r:id="rId4"/>
    <p:sldId id="258" r:id="rId5"/>
    <p:sldId id="429" r:id="rId6"/>
    <p:sldId id="330" r:id="rId7"/>
    <p:sldId id="331" r:id="rId8"/>
    <p:sldId id="332" r:id="rId9"/>
    <p:sldId id="333" r:id="rId10"/>
    <p:sldId id="334" r:id="rId11"/>
    <p:sldId id="335" r:id="rId12"/>
    <p:sldId id="336" r:id="rId13"/>
    <p:sldId id="337" r:id="rId14"/>
    <p:sldId id="339" r:id="rId15"/>
    <p:sldId id="406" r:id="rId16"/>
    <p:sldId id="340" r:id="rId17"/>
    <p:sldId id="341" r:id="rId18"/>
    <p:sldId id="342" r:id="rId19"/>
    <p:sldId id="343" r:id="rId20"/>
    <p:sldId id="344" r:id="rId21"/>
    <p:sldId id="345" r:id="rId22"/>
    <p:sldId id="346"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4D8FF"/>
    <a:srgbClr val="D9E6FF"/>
    <a:srgbClr val="E7FDC8"/>
    <a:srgbClr val="EEFED7"/>
    <a:srgbClr val="6F9EE3"/>
    <a:srgbClr val="91B8F8"/>
    <a:srgbClr val="7CA8EA"/>
    <a:srgbClr val="8FB7F7"/>
    <a:srgbClr val="87B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94696" autoAdjust="0"/>
  </p:normalViewPr>
  <p:slideViewPr>
    <p:cSldViewPr>
      <p:cViewPr varScale="1">
        <p:scale>
          <a:sx n="121" d="100"/>
          <a:sy n="121" d="100"/>
        </p:scale>
        <p:origin x="102" y="570"/>
      </p:cViewPr>
      <p:guideLst>
        <p:guide orient="horz" pos="2160"/>
        <p:guide pos="2880"/>
      </p:guideLst>
    </p:cSldViewPr>
  </p:slideViewPr>
  <p:outlineViewPr>
    <p:cViewPr>
      <p:scale>
        <a:sx n="33" d="100"/>
        <a:sy n="33" d="100"/>
      </p:scale>
      <p:origin x="0" y="-38976"/>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6" d="100"/>
          <a:sy n="56" d="100"/>
        </p:scale>
        <p:origin x="-28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C81617-E39A-451F-BE7F-056B355D806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8A57DC38-20BB-49D4-AC8F-DF2ECD730A59}"/>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77AD6039-AFE8-45B1-AAF4-C002CA4321A8}" type="datetimeFigureOut">
              <a:rPr lang="en-US"/>
              <a:pPr>
                <a:defRPr/>
              </a:pPr>
              <a:t>2/11/2025</a:t>
            </a:fld>
            <a:endParaRPr lang="en-US"/>
          </a:p>
        </p:txBody>
      </p:sp>
      <p:sp>
        <p:nvSpPr>
          <p:cNvPr id="4" name="Footer Placeholder 3">
            <a:extLst>
              <a:ext uri="{FF2B5EF4-FFF2-40B4-BE49-F238E27FC236}">
                <a16:creationId xmlns:a16="http://schemas.microsoft.com/office/drawing/2014/main" id="{9ADF3C31-B84C-4DD8-8B8F-23EE95B3AEDD}"/>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172CDE3A-186A-404F-BDCF-A5CA91A1649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C35D4B-3572-4DAC-9596-6B00A6A9FA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noProof="0" dirty="0" err="1"/>
              <a:t>Click</a:t>
            </a:r>
            <a:r>
              <a:rPr lang="es-ES" noProof="0" dirty="0"/>
              <a:t> </a:t>
            </a:r>
            <a:r>
              <a:rPr lang="es-ES" noProof="0" dirty="0" err="1"/>
              <a:t>to</a:t>
            </a:r>
            <a:r>
              <a:rPr lang="es-ES" noProof="0" dirty="0"/>
              <a:t> </a:t>
            </a:r>
            <a:r>
              <a:rPr lang="es-ES" noProof="0" dirty="0" err="1"/>
              <a:t>edit</a:t>
            </a:r>
            <a:r>
              <a:rPr lang="es-ES" noProof="0" dirty="0"/>
              <a:t> Master </a:t>
            </a:r>
            <a:r>
              <a:rPr lang="es-ES" noProof="0" dirty="0" err="1"/>
              <a:t>title</a:t>
            </a:r>
            <a:r>
              <a:rPr lang="es-ES" noProof="0" dirty="0"/>
              <a:t> </a:t>
            </a:r>
            <a:r>
              <a:rPr lang="es-ES" noProof="0" dirty="0" err="1"/>
              <a:t>style</a:t>
            </a:r>
            <a:endParaRPr lang="es-ES" noProof="0" dirty="0"/>
          </a:p>
        </p:txBody>
      </p:sp>
      <p:sp>
        <p:nvSpPr>
          <p:cNvPr id="3" name="Content Placeholder 2"/>
          <p:cNvSpPr>
            <a:spLocks noGrp="1"/>
          </p:cNvSpPr>
          <p:nvPr>
            <p:ph idx="1"/>
          </p:nvPr>
        </p:nvSpPr>
        <p:spPr/>
        <p:txBody>
          <a:bodyPr/>
          <a:lstStyle>
            <a:lvl1pPr marL="342900" indent="-342900">
              <a:buClrTx/>
              <a:buFont typeface="Arial" panose="020B0604020202020204" pitchFamily="34" charset="0"/>
              <a:buChar char="•"/>
              <a:defRPr/>
            </a:lvl1pPr>
            <a:lvl2pPr marL="742950" indent="-285750">
              <a:buClrTx/>
              <a:buFont typeface="Arial" panose="020B0604020202020204" pitchFamily="34" charset="0"/>
              <a:buChar char="•"/>
              <a:defRPr/>
            </a:lvl2pPr>
            <a:lvl3pPr marL="1143000" indent="-228600">
              <a:buClrTx/>
              <a:buFont typeface="Arial" panose="020B0604020202020204" pitchFamily="34" charset="0"/>
              <a:buChar char="•"/>
              <a:defRPr/>
            </a:lvl3pPr>
            <a:lvl4pPr marL="1600200" indent="-228600">
              <a:buClrTx/>
              <a:buFont typeface="Arial" panose="020B0604020202020204" pitchFamily="34" charset="0"/>
              <a:buChar char="•"/>
              <a:defRPr/>
            </a:lvl4pPr>
            <a:lvl5pPr marL="2057400" indent="-228600">
              <a:buClrTx/>
              <a:buFont typeface="Arial" panose="020B0604020202020204" pitchFamily="34" charset="0"/>
              <a:buChar char="•"/>
              <a:defRPr/>
            </a:lvl5pPr>
          </a:lstStyle>
          <a:p>
            <a:pPr lvl="0"/>
            <a:r>
              <a:rPr lang="es-ES" noProof="0" dirty="0" err="1"/>
              <a:t>Click</a:t>
            </a:r>
            <a:r>
              <a:rPr lang="es-ES" noProof="0" dirty="0"/>
              <a:t> </a:t>
            </a:r>
            <a:r>
              <a:rPr lang="es-ES" noProof="0" dirty="0" err="1"/>
              <a:t>to</a:t>
            </a:r>
            <a:r>
              <a:rPr lang="es-ES" noProof="0" dirty="0"/>
              <a:t> </a:t>
            </a:r>
            <a:r>
              <a:rPr lang="es-ES" noProof="0" dirty="0" err="1"/>
              <a:t>edit</a:t>
            </a:r>
            <a:r>
              <a:rPr lang="es-ES" noProof="0" dirty="0"/>
              <a:t> Master </a:t>
            </a:r>
            <a:r>
              <a:rPr lang="es-ES" noProof="0" dirty="0" err="1"/>
              <a:t>text</a:t>
            </a:r>
            <a:r>
              <a:rPr lang="es-ES" noProof="0" dirty="0"/>
              <a:t> </a:t>
            </a:r>
            <a:r>
              <a:rPr lang="es-ES" noProof="0" dirty="0" err="1"/>
              <a:t>styles</a:t>
            </a:r>
            <a:endParaRPr lang="es-ES" noProof="0" dirty="0"/>
          </a:p>
          <a:p>
            <a:pPr lvl="1"/>
            <a:r>
              <a:rPr lang="es-ES" noProof="0" dirty="0" err="1"/>
              <a:t>Second</a:t>
            </a:r>
            <a:r>
              <a:rPr lang="es-ES" noProof="0" dirty="0"/>
              <a:t> </a:t>
            </a:r>
            <a:r>
              <a:rPr lang="es-ES" noProof="0" dirty="0" err="1"/>
              <a:t>level</a:t>
            </a:r>
            <a:endParaRPr lang="es-ES" noProof="0" dirty="0"/>
          </a:p>
          <a:p>
            <a:pPr lvl="2"/>
            <a:r>
              <a:rPr lang="es-ES" noProof="0" dirty="0" err="1"/>
              <a:t>Third</a:t>
            </a:r>
            <a:r>
              <a:rPr lang="es-ES" noProof="0" dirty="0"/>
              <a:t> </a:t>
            </a:r>
            <a:r>
              <a:rPr lang="es-ES" noProof="0" dirty="0" err="1"/>
              <a:t>level</a:t>
            </a:r>
            <a:endParaRPr lang="es-ES" noProof="0" dirty="0"/>
          </a:p>
          <a:p>
            <a:pPr lvl="3"/>
            <a:r>
              <a:rPr lang="es-ES" noProof="0" dirty="0" err="1"/>
              <a:t>Fourth</a:t>
            </a:r>
            <a:r>
              <a:rPr lang="es-ES" noProof="0" dirty="0"/>
              <a:t> </a:t>
            </a:r>
            <a:r>
              <a:rPr lang="es-ES" noProof="0" dirty="0" err="1"/>
              <a:t>level</a:t>
            </a:r>
            <a:endParaRPr lang="es-ES" noProof="0" dirty="0"/>
          </a:p>
          <a:p>
            <a:pPr lvl="4"/>
            <a:r>
              <a:rPr lang="es-ES" noProof="0" dirty="0" err="1"/>
              <a:t>Fifth</a:t>
            </a:r>
            <a:r>
              <a:rPr lang="es-ES" noProof="0" dirty="0"/>
              <a:t> </a:t>
            </a:r>
            <a:r>
              <a:rPr lang="es-ES" noProof="0" dirty="0" err="1"/>
              <a:t>level</a:t>
            </a:r>
            <a:endParaRPr lang="es-ES" noProof="0" dirty="0"/>
          </a:p>
        </p:txBody>
      </p:sp>
      <p:sp>
        <p:nvSpPr>
          <p:cNvPr id="4" name="Rectangle 9">
            <a:extLst>
              <a:ext uri="{FF2B5EF4-FFF2-40B4-BE49-F238E27FC236}">
                <a16:creationId xmlns:a16="http://schemas.microsoft.com/office/drawing/2014/main" id="{98F8AADD-DB8D-497A-80FF-B86AA73C4D20}"/>
              </a:ext>
            </a:extLst>
          </p:cNvPr>
          <p:cNvSpPr>
            <a:spLocks noGrp="1" noChangeArrowheads="1"/>
          </p:cNvSpPr>
          <p:nvPr>
            <p:ph type="sldNum" sz="quarter" idx="10"/>
          </p:nvPr>
        </p:nvSpPr>
        <p:spPr>
          <a:ln/>
        </p:spPr>
        <p:txBody>
          <a:bodyPr/>
          <a:lstStyle>
            <a:lvl1pPr>
              <a:defRPr/>
            </a:lvl1pPr>
          </a:lstStyle>
          <a:p>
            <a:pPr>
              <a:defRPr/>
            </a:pPr>
            <a:fld id="{66D6199B-3C8D-457A-B0E9-3218872D22CE}" type="slidenum">
              <a:rPr lang="en-US" altLang="en-US"/>
              <a:pPr>
                <a:defRPr/>
              </a:pPr>
              <a:t>‹#›</a:t>
            </a:fld>
            <a:endParaRPr lang="en-US" altLang="en-US"/>
          </a:p>
        </p:txBody>
      </p:sp>
    </p:spTree>
    <p:extLst>
      <p:ext uri="{BB962C8B-B14F-4D97-AF65-F5344CB8AC3E}">
        <p14:creationId xmlns:p14="http://schemas.microsoft.com/office/powerpoint/2010/main" val="3711514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a:extLst>
              <a:ext uri="{FF2B5EF4-FFF2-40B4-BE49-F238E27FC236}">
                <a16:creationId xmlns:a16="http://schemas.microsoft.com/office/drawing/2014/main" id="{86E39FB1-FBAB-4AEF-9BAD-5A1C2808AABA}"/>
              </a:ext>
            </a:extLst>
          </p:cNvPr>
          <p:cNvSpPr>
            <a:spLocks noGrp="1" noChangeArrowheads="1"/>
          </p:cNvSpPr>
          <p:nvPr>
            <p:ph type="sldNum" sz="quarter" idx="10"/>
          </p:nvPr>
        </p:nvSpPr>
        <p:spPr>
          <a:ln/>
        </p:spPr>
        <p:txBody>
          <a:bodyPr/>
          <a:lstStyle>
            <a:lvl1pPr>
              <a:defRPr/>
            </a:lvl1pPr>
          </a:lstStyle>
          <a:p>
            <a:pPr>
              <a:defRPr/>
            </a:pPr>
            <a:fld id="{36492F46-1F74-4C29-9ACE-E7243234DD96}" type="slidenum">
              <a:rPr lang="en-US" altLang="en-US"/>
              <a:pPr>
                <a:defRPr/>
              </a:pPr>
              <a:t>‹#›</a:t>
            </a:fld>
            <a:endParaRPr lang="en-US" altLang="en-US"/>
          </a:p>
        </p:txBody>
      </p:sp>
    </p:spTree>
    <p:extLst>
      <p:ext uri="{BB962C8B-B14F-4D97-AF65-F5344CB8AC3E}">
        <p14:creationId xmlns:p14="http://schemas.microsoft.com/office/powerpoint/2010/main" val="235778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CFDFE"/>
            </a:gs>
            <a:gs pos="74001">
              <a:srgbClr val="E0F1F2"/>
            </a:gs>
            <a:gs pos="83000">
              <a:srgbClr val="E0F1F2"/>
            </a:gs>
            <a:gs pos="100000">
              <a:srgbClr val="EBF6F7"/>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F2543-AD63-4376-A368-545094E321A7}"/>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noProof="0" dirty="0"/>
              <a:t>Haga clic para editar el estilo del título principal</a:t>
            </a:r>
          </a:p>
        </p:txBody>
      </p:sp>
      <p:sp>
        <p:nvSpPr>
          <p:cNvPr id="1027" name="Rectangle 3">
            <a:extLst>
              <a:ext uri="{FF2B5EF4-FFF2-40B4-BE49-F238E27FC236}">
                <a16:creationId xmlns:a16="http://schemas.microsoft.com/office/drawing/2014/main" id="{C26A5387-A7B4-45E7-BA58-532383F69F7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noProof="0" dirty="0"/>
              <a:t>Haga clic para editar los estilos de texto maestro</a:t>
            </a:r>
          </a:p>
          <a:p>
            <a:pPr lvl="1"/>
            <a:r>
              <a:rPr lang="es-ES" altLang="en-US" noProof="0" dirty="0"/>
              <a:t>Segundo nivel</a:t>
            </a:r>
          </a:p>
          <a:p>
            <a:pPr lvl="2"/>
            <a:r>
              <a:rPr lang="es-ES" altLang="en-US" noProof="0" dirty="0"/>
              <a:t>Tercer nivel</a:t>
            </a:r>
          </a:p>
          <a:p>
            <a:pPr lvl="3"/>
            <a:r>
              <a:rPr lang="es-ES" altLang="en-US" noProof="0" dirty="0"/>
              <a:t>Cuarto nivel</a:t>
            </a:r>
          </a:p>
          <a:p>
            <a:pPr lvl="4"/>
            <a:r>
              <a:rPr lang="es-ES" altLang="en-US" noProof="0" dirty="0"/>
              <a:t>Quinto nivel</a:t>
            </a:r>
          </a:p>
        </p:txBody>
      </p:sp>
      <p:sp>
        <p:nvSpPr>
          <p:cNvPr id="1033" name="Rectangle 9">
            <a:extLst>
              <a:ext uri="{FF2B5EF4-FFF2-40B4-BE49-F238E27FC236}">
                <a16:creationId xmlns:a16="http://schemas.microsoft.com/office/drawing/2014/main" id="{EB632D76-08CD-4C04-BFA8-B834A7ACFB0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03DC75F-7C0C-49D3-A21A-D864C3DCD066}"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Lst>
  <p:txStyles>
    <p:titleStyle>
      <a:lvl1pPr algn="ctr" rtl="0" eaLnBrk="0" fontAlgn="base" hangingPunct="0">
        <a:spcBef>
          <a:spcPct val="0"/>
        </a:spcBef>
        <a:spcAft>
          <a:spcPct val="0"/>
        </a:spcAft>
        <a:defRPr sz="4400" b="1">
          <a:solidFill>
            <a:srgbClr val="007DC4"/>
          </a:solidFill>
          <a:latin typeface="+mj-lt"/>
          <a:ea typeface="+mj-ea"/>
          <a:cs typeface="+mj-cs"/>
        </a:defRPr>
      </a:lvl1pPr>
      <a:lvl2pPr algn="ctr" rtl="0" eaLnBrk="0" fontAlgn="base" hangingPunct="0">
        <a:spcBef>
          <a:spcPct val="0"/>
        </a:spcBef>
        <a:spcAft>
          <a:spcPct val="0"/>
        </a:spcAft>
        <a:defRPr sz="4400" b="1">
          <a:solidFill>
            <a:srgbClr val="007DC4"/>
          </a:solidFill>
          <a:latin typeface="Arial" pitchFamily="34" charset="0"/>
          <a:cs typeface="Arial" pitchFamily="34" charset="0"/>
        </a:defRPr>
      </a:lvl2pPr>
      <a:lvl3pPr algn="ctr" rtl="0" eaLnBrk="0" fontAlgn="base" hangingPunct="0">
        <a:spcBef>
          <a:spcPct val="0"/>
        </a:spcBef>
        <a:spcAft>
          <a:spcPct val="0"/>
        </a:spcAft>
        <a:defRPr sz="4400" b="1">
          <a:solidFill>
            <a:srgbClr val="007DC4"/>
          </a:solidFill>
          <a:latin typeface="Arial" pitchFamily="34" charset="0"/>
          <a:cs typeface="Arial" pitchFamily="34" charset="0"/>
        </a:defRPr>
      </a:lvl3pPr>
      <a:lvl4pPr algn="ctr" rtl="0" eaLnBrk="0" fontAlgn="base" hangingPunct="0">
        <a:spcBef>
          <a:spcPct val="0"/>
        </a:spcBef>
        <a:spcAft>
          <a:spcPct val="0"/>
        </a:spcAft>
        <a:defRPr sz="4400" b="1">
          <a:solidFill>
            <a:srgbClr val="007DC4"/>
          </a:solidFill>
          <a:latin typeface="Arial" pitchFamily="34" charset="0"/>
          <a:cs typeface="Arial" pitchFamily="34" charset="0"/>
        </a:defRPr>
      </a:lvl4pPr>
      <a:lvl5pPr algn="ctr" rtl="0" eaLnBrk="0" fontAlgn="base" hangingPunct="0">
        <a:spcBef>
          <a:spcPct val="0"/>
        </a:spcBef>
        <a:spcAft>
          <a:spcPct val="0"/>
        </a:spcAft>
        <a:defRPr sz="4400" b="1">
          <a:solidFill>
            <a:srgbClr val="007DC4"/>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datastructures.live/view/"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FECA004-932D-4E38-B822-0654FFD48457}"/>
              </a:ext>
            </a:extLst>
          </p:cNvPr>
          <p:cNvSpPr>
            <a:spLocks noGrp="1" noChangeArrowheads="1"/>
          </p:cNvSpPr>
          <p:nvPr>
            <p:ph type="title"/>
          </p:nvPr>
        </p:nvSpPr>
        <p:spPr/>
        <p:txBody>
          <a:bodyPr/>
          <a:lstStyle/>
          <a:p>
            <a:pPr eaLnBrk="1" hangingPunct="1"/>
            <a:r>
              <a:rPr lang="es-ES" sz="4000" b="0" noProof="0" dirty="0">
                <a:effectLst/>
                <a:latin typeface="+mn-lt"/>
              </a:rPr>
              <a:t>Arreglos</a:t>
            </a:r>
            <a:endParaRPr lang="es-ES" altLang="en-US" noProof="0" dirty="0"/>
          </a:p>
        </p:txBody>
      </p:sp>
      <p:sp>
        <p:nvSpPr>
          <p:cNvPr id="11267" name="Content Placeholder 2">
            <a:extLst>
              <a:ext uri="{FF2B5EF4-FFF2-40B4-BE49-F238E27FC236}">
                <a16:creationId xmlns:a16="http://schemas.microsoft.com/office/drawing/2014/main" id="{698BC4CC-9734-41AE-83DB-1CFE7D3A7578}"/>
              </a:ext>
            </a:extLst>
          </p:cNvPr>
          <p:cNvSpPr>
            <a:spLocks noGrp="1" noChangeArrowheads="1"/>
          </p:cNvSpPr>
          <p:nvPr>
            <p:ph type="body" idx="1"/>
          </p:nvPr>
        </p:nvSpPr>
        <p:spPr/>
        <p:txBody>
          <a:bodyPr/>
          <a:lstStyle/>
          <a:p>
            <a:pPr eaLnBrk="1" hangingPunct="1">
              <a:lnSpc>
                <a:spcPct val="150000"/>
              </a:lnSpc>
            </a:pPr>
            <a:r>
              <a:rPr lang="es-ES" altLang="en-US" sz="2400" noProof="0" dirty="0">
                <a:solidFill>
                  <a:schemeClr val="accent2"/>
                </a:solidFill>
              </a:rPr>
              <a:t>Unidad 2 Estructuras de datos lineales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Ejemplo de ejecución - Búsqueda</a:t>
            </a:r>
            <a:endParaRPr lang="es-ES" altLang="en-US" noProof="0" dirty="0"/>
          </a:p>
        </p:txBody>
      </p:sp>
      <p:pic>
        <p:nvPicPr>
          <p:cNvPr id="4" name="Array 2022-09-23 17-49-30">
            <a:hlinkClick r:id="" action="ppaction://media"/>
            <a:extLst>
              <a:ext uri="{FF2B5EF4-FFF2-40B4-BE49-F238E27FC236}">
                <a16:creationId xmlns:a16="http://schemas.microsoft.com/office/drawing/2014/main" id="{53748E6C-7A1C-49F4-B66C-0AA226A298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1447800"/>
            <a:ext cx="6324600" cy="4867462"/>
          </a:xfrm>
          <a:prstGeom prst="rect">
            <a:avLst/>
          </a:prstGeom>
        </p:spPr>
      </p:pic>
    </p:spTree>
    <p:extLst>
      <p:ext uri="{BB962C8B-B14F-4D97-AF65-F5344CB8AC3E}">
        <p14:creationId xmlns:p14="http://schemas.microsoft.com/office/powerpoint/2010/main" val="46355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Ejemplo de ejecución - Inserción</a:t>
            </a:r>
            <a:endParaRPr lang="es-ES" altLang="en-US" noProof="0" dirty="0"/>
          </a:p>
        </p:txBody>
      </p:sp>
      <p:pic>
        <p:nvPicPr>
          <p:cNvPr id="4" name="Array 2022-09-26 17-10-00">
            <a:hlinkClick r:id="" action="ppaction://media"/>
            <a:extLst>
              <a:ext uri="{FF2B5EF4-FFF2-40B4-BE49-F238E27FC236}">
                <a16:creationId xmlns:a16="http://schemas.microsoft.com/office/drawing/2014/main" id="{86DCBF13-16C2-4687-92AD-013A48CC78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1254125" y="1447800"/>
            <a:ext cx="663416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Ejemplo de ejecución - Eliminación</a:t>
            </a:r>
            <a:endParaRPr lang="es-ES" altLang="en-US" noProof="0" dirty="0"/>
          </a:p>
        </p:txBody>
      </p:sp>
      <p:pic>
        <p:nvPicPr>
          <p:cNvPr id="4" name="Array 2022-09-26 17-21-41">
            <a:hlinkClick r:id="" action="ppaction://media"/>
            <a:extLst>
              <a:ext uri="{FF2B5EF4-FFF2-40B4-BE49-F238E27FC236}">
                <a16:creationId xmlns:a16="http://schemas.microsoft.com/office/drawing/2014/main" id="{EC5A60B4-2A7E-4B81-B77D-45BE25406C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1631950" y="1600200"/>
            <a:ext cx="5880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7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Ejemplo de ejecución - </a:t>
            </a:r>
            <a:r>
              <a:rPr lang="es-ES" altLang="en-US" dirty="0">
                <a:solidFill>
                  <a:schemeClr val="accent2"/>
                </a:solidFill>
              </a:rPr>
              <a:t>Recorrido</a:t>
            </a:r>
            <a:endParaRPr lang="es-ES" altLang="en-US" noProof="0" dirty="0"/>
          </a:p>
        </p:txBody>
      </p:sp>
      <p:pic>
        <p:nvPicPr>
          <p:cNvPr id="4" name="Array 2022-09-26 17-24-43">
            <a:hlinkClick r:id="" action="ppaction://media"/>
            <a:extLst>
              <a:ext uri="{FF2B5EF4-FFF2-40B4-BE49-F238E27FC236}">
                <a16:creationId xmlns:a16="http://schemas.microsoft.com/office/drawing/2014/main" id="{795D9006-EBBE-48DE-A26F-DAF6D97EDD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1631950" y="1600200"/>
            <a:ext cx="5880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El problema de los duplicados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828800"/>
            <a:ext cx="8229600" cy="4191000"/>
          </a:xfrm>
        </p:spPr>
        <p:txBody>
          <a:bodyPr/>
          <a:lstStyle/>
          <a:p>
            <a:pPr eaLnBrk="1" hangingPunct="1">
              <a:defRPr/>
            </a:pPr>
            <a:r>
              <a:rPr lang="es-ES" altLang="en-US" sz="2400" noProof="0" dirty="0"/>
              <a:t>Al diseñar una estructura de almacenamiento de datos, hay que decidir si se permiten elementos con claves duplicadas.</a:t>
            </a:r>
          </a:p>
          <a:p>
            <a:pPr lvl="1" eaLnBrk="1" hangingPunct="1">
              <a:defRPr/>
            </a:pPr>
            <a:r>
              <a:rPr lang="es-ES" altLang="en-US" sz="2000" noProof="0" dirty="0"/>
              <a:t>Si se trabaja con un expediente de personal y</a:t>
            </a:r>
            <a:br>
              <a:rPr lang="es-ES" altLang="en-US" sz="2000" noProof="0" dirty="0"/>
            </a:br>
            <a:r>
              <a:rPr lang="es-ES" altLang="en-US" sz="2000" noProof="0" dirty="0"/>
              <a:t>la clave es un número de empleado.</a:t>
            </a:r>
          </a:p>
          <a:p>
            <a:pPr lvl="1" eaLnBrk="1" hangingPunct="1">
              <a:defRPr/>
            </a:pPr>
            <a:r>
              <a:rPr lang="es-ES" altLang="en-US" sz="2000" dirty="0"/>
              <a:t>Si se trabaja con una </a:t>
            </a:r>
            <a:r>
              <a:rPr lang="es-ES" altLang="en-US" sz="2000" noProof="0" dirty="0"/>
              <a:t>lista de contactos y la clave</a:t>
            </a:r>
            <a:br>
              <a:rPr lang="es-ES" altLang="en-US" sz="2000" noProof="0" dirty="0"/>
            </a:br>
            <a:r>
              <a:rPr lang="es-ES" altLang="en-US" sz="2000" noProof="0" dirty="0"/>
              <a:t>es un apellido.</a:t>
            </a:r>
          </a:p>
          <a:p>
            <a:pPr lvl="2" eaLnBrk="1" hangingPunct="1">
              <a:defRPr/>
            </a:pPr>
            <a:r>
              <a:rPr lang="es-ES" altLang="en-US" sz="1800" noProof="0" dirty="0"/>
              <a:t>Dos entradas pueden tener incluso el mismo nombre</a:t>
            </a:r>
            <a:br>
              <a:rPr lang="es-ES" altLang="en-US" sz="1800" noProof="0" dirty="0"/>
            </a:br>
            <a:r>
              <a:rPr lang="es-ES" altLang="en-US" sz="1800" noProof="0" dirty="0"/>
              <a:t>y apellidos.</a:t>
            </a:r>
          </a:p>
        </p:txBody>
      </p:sp>
      <p:sp>
        <p:nvSpPr>
          <p:cNvPr id="2" name="TextBox 1">
            <a:extLst>
              <a:ext uri="{FF2B5EF4-FFF2-40B4-BE49-F238E27FC236}">
                <a16:creationId xmlns:a16="http://schemas.microsoft.com/office/drawing/2014/main" id="{42F3221E-F2D1-4599-85E7-0204A0126BC1}"/>
              </a:ext>
            </a:extLst>
          </p:cNvPr>
          <p:cNvSpPr txBox="1"/>
          <p:nvPr/>
        </p:nvSpPr>
        <p:spPr>
          <a:xfrm>
            <a:off x="7616125" y="3821668"/>
            <a:ext cx="561051" cy="369332"/>
          </a:xfrm>
          <a:prstGeom prst="rect">
            <a:avLst/>
          </a:prstGeom>
          <a:noFill/>
        </p:spPr>
        <p:txBody>
          <a:bodyPr wrap="none" rtlCol="0">
            <a:spAutoFit/>
          </a:bodyPr>
          <a:lstStyle/>
          <a:p>
            <a:r>
              <a:rPr lang="en-GB" dirty="0">
                <a:solidFill>
                  <a:srgbClr val="FF0000"/>
                </a:solidFill>
              </a:rPr>
              <a:t>Sí</a:t>
            </a:r>
          </a:p>
        </p:txBody>
      </p:sp>
      <p:sp>
        <p:nvSpPr>
          <p:cNvPr id="8" name="TextBox 7">
            <a:extLst>
              <a:ext uri="{FF2B5EF4-FFF2-40B4-BE49-F238E27FC236}">
                <a16:creationId xmlns:a16="http://schemas.microsoft.com/office/drawing/2014/main" id="{CB943174-8AD8-4D1D-B3D6-FA53D0820E91}"/>
              </a:ext>
            </a:extLst>
          </p:cNvPr>
          <p:cNvSpPr txBox="1"/>
          <p:nvPr/>
        </p:nvSpPr>
        <p:spPr>
          <a:xfrm>
            <a:off x="7620000" y="3100285"/>
            <a:ext cx="479618" cy="369332"/>
          </a:xfrm>
          <a:prstGeom prst="rect">
            <a:avLst/>
          </a:prstGeom>
          <a:noFill/>
        </p:spPr>
        <p:txBody>
          <a:bodyPr wrap="none" rtlCol="0">
            <a:spAutoFit/>
          </a:bodyPr>
          <a:lstStyle/>
          <a:p>
            <a:r>
              <a:rPr lang="en-GB" dirty="0">
                <a:solidFill>
                  <a:srgbClr val="FF0000"/>
                </a:solidFill>
              </a:rPr>
              <a:t>No</a:t>
            </a:r>
          </a:p>
        </p:txBody>
      </p:sp>
    </p:spTree>
    <p:extLst>
      <p:ext uri="{BB962C8B-B14F-4D97-AF65-F5344CB8AC3E}">
        <p14:creationId xmlns:p14="http://schemas.microsoft.com/office/powerpoint/2010/main" val="21237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El problema de los duplicados cont.</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981200"/>
            <a:ext cx="8229600" cy="4191000"/>
          </a:xfrm>
        </p:spPr>
        <p:txBody>
          <a:bodyPr/>
          <a:lstStyle/>
          <a:p>
            <a:pPr eaLnBrk="1" hangingPunct="1">
              <a:defRPr/>
            </a:pPr>
            <a:r>
              <a:rPr lang="es-ES" altLang="en-US" sz="2400" noProof="0" dirty="0"/>
              <a:t>Cuando no se permiten los duplicados, puede ser necesario protegerse contra errores humanos durante una inserción.</a:t>
            </a:r>
          </a:p>
          <a:p>
            <a:pPr lvl="1" eaLnBrk="1" hangingPunct="1">
              <a:defRPr/>
            </a:pPr>
            <a:r>
              <a:rPr lang="es-ES" altLang="en-US" sz="2000" dirty="0"/>
              <a:t>Esto se consigue </a:t>
            </a:r>
            <a:r>
              <a:rPr lang="es-ES" altLang="en-US" sz="2000" noProof="0" dirty="0"/>
              <a:t>comprobando todos los elementos de datos del arreglo para asegurarse de que ninguno de ellos tiene ya el mismo valor clave que el elemento que se está insertando. </a:t>
            </a:r>
          </a:p>
          <a:p>
            <a:pPr lvl="2" eaLnBrk="1" hangingPunct="1">
              <a:defRPr/>
            </a:pPr>
            <a:r>
              <a:rPr lang="es-ES" altLang="en-US" sz="1800" noProof="0" dirty="0"/>
              <a:t>Sin embargo, esta comprobación reduce la eficacia, ya que aumenta de uno a N el número de pasos necesarios para una inserción.</a:t>
            </a:r>
          </a:p>
        </p:txBody>
      </p:sp>
    </p:spTree>
    <p:extLst>
      <p:ext uri="{BB962C8B-B14F-4D97-AF65-F5344CB8AC3E}">
        <p14:creationId xmlns:p14="http://schemas.microsoft.com/office/powerpoint/2010/main" val="13392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Búsqueda con duplicados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Permitir duplicados complica el algoritmo de búsqueda.</a:t>
            </a:r>
          </a:p>
          <a:p>
            <a:pPr lvl="1" eaLnBrk="1" hangingPunct="1">
              <a:defRPr/>
            </a:pPr>
            <a:r>
              <a:rPr lang="es-ES" altLang="en-US" sz="2000" noProof="0" dirty="0"/>
              <a:t>Incluso si la búsqueda encuentra una coincidencia, debe continuar buscando posibles coincidencias adicionales hasta la última celda ocupada.</a:t>
            </a:r>
          </a:p>
          <a:p>
            <a:pPr eaLnBrk="1" hangingPunct="1">
              <a:defRPr/>
            </a:pPr>
            <a:r>
              <a:rPr lang="es-ES" altLang="en-US" sz="2400" noProof="0" dirty="0"/>
              <a:t>La forma de proceder depende de si la tarea es:</a:t>
            </a:r>
          </a:p>
          <a:p>
            <a:pPr lvl="1" eaLnBrk="1" hangingPunct="1">
              <a:defRPr/>
            </a:pPr>
            <a:r>
              <a:rPr lang="es-ES" altLang="en-US" sz="2000" noProof="0" dirty="0"/>
              <a:t>"Encuéntrame a todos los que se llaman </a:t>
            </a:r>
            <a:r>
              <a:rPr lang="en-US" sz="2000" dirty="0"/>
              <a:t>González</a:t>
            </a:r>
            <a:r>
              <a:rPr lang="es-ES" altLang="en-US" sz="2000" noProof="0" dirty="0"/>
              <a:t>" o </a:t>
            </a:r>
            <a:endParaRPr lang="es-ES" altLang="en-US" sz="2000" dirty="0"/>
          </a:p>
          <a:p>
            <a:pPr lvl="1" eaLnBrk="1" hangingPunct="1">
              <a:defRPr/>
            </a:pPr>
            <a:r>
              <a:rPr lang="es-ES" altLang="en-US" sz="2000" noProof="0" dirty="0"/>
              <a:t>"Encuéntrame a alguien que se llama </a:t>
            </a:r>
            <a:r>
              <a:rPr lang="en-US" sz="2000" dirty="0"/>
              <a:t>González</a:t>
            </a:r>
            <a:r>
              <a:rPr lang="es-ES" altLang="en-US" sz="2000" noProof="0" dirty="0"/>
              <a:t>".</a:t>
            </a:r>
          </a:p>
          <a:p>
            <a:pPr eaLnBrk="1" hangingPunct="1">
              <a:defRPr/>
            </a:pPr>
            <a:r>
              <a:rPr lang="es-ES" altLang="en-US" sz="2400" noProof="0" dirty="0"/>
              <a:t>Encontrar todos los elementos que coinciden con una clave de búsqueda es una búsqueda exhaustiva.</a:t>
            </a:r>
          </a:p>
          <a:p>
            <a:pPr lvl="1" eaLnBrk="1" hangingPunct="1">
              <a:defRPr/>
            </a:pPr>
            <a:r>
              <a:rPr lang="es-ES" altLang="en-US" sz="2000" noProof="0" dirty="0"/>
              <a:t>Requiere N pasos porque el algoritmo debe llegar hasta la última celda ocupada.</a:t>
            </a:r>
          </a:p>
        </p:txBody>
      </p:sp>
    </p:spTree>
    <p:extLst>
      <p:ext uri="{BB962C8B-B14F-4D97-AF65-F5344CB8AC3E}">
        <p14:creationId xmlns:p14="http://schemas.microsoft.com/office/powerpoint/2010/main" val="6369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Inserción con duplicados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La inserción es la misma con duplicados permitidos que cuando no lo están:</a:t>
            </a:r>
          </a:p>
          <a:p>
            <a:pPr lvl="1" eaLnBrk="1" hangingPunct="1">
              <a:defRPr/>
            </a:pPr>
            <a:r>
              <a:rPr lang="es-ES" altLang="en-US" sz="2000" noProof="0" dirty="0"/>
              <a:t>Un solo paso inserta el nuevo elemento.</a:t>
            </a:r>
          </a:p>
          <a:p>
            <a:pPr eaLnBrk="1" hangingPunct="1">
              <a:defRPr/>
            </a:pPr>
            <a:r>
              <a:rPr lang="es-ES" altLang="en-US" sz="2400" noProof="0" dirty="0"/>
              <a:t>Si se prohíben los duplicados, el algoritmo debe comprobar todos los elementos existentes antes de realizar una inserción.</a:t>
            </a:r>
            <a:endParaRPr lang="es-ES" altLang="en-US" sz="2000" noProof="0" dirty="0"/>
          </a:p>
        </p:txBody>
      </p:sp>
    </p:spTree>
    <p:extLst>
      <p:ext uri="{BB962C8B-B14F-4D97-AF65-F5344CB8AC3E}">
        <p14:creationId xmlns:p14="http://schemas.microsoft.com/office/powerpoint/2010/main" val="36479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Eliminación con duplicados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La eliminación puede ser más complicado cuando se permiten duplicados, dependiendo de cómo se defina exactamente “eliminación".</a:t>
            </a:r>
          </a:p>
          <a:p>
            <a:pPr lvl="1" eaLnBrk="1" hangingPunct="1">
              <a:defRPr/>
            </a:pPr>
            <a:r>
              <a:rPr lang="es-ES" altLang="en-US" sz="2000" noProof="0" dirty="0"/>
              <a:t>Eliminar sólo el primer elemento con un valor especificado, entonces, en promedio, sólo N/2 comparaciones y N/2 movimientos son necesarios. </a:t>
            </a:r>
          </a:p>
          <a:p>
            <a:pPr lvl="2" eaLnBrk="1" hangingPunct="1">
              <a:defRPr/>
            </a:pPr>
            <a:r>
              <a:rPr lang="es-ES" altLang="en-US" sz="1600" noProof="0" dirty="0"/>
              <a:t>Esto es lo mismo que cuando no se permiten duplicados.</a:t>
            </a:r>
          </a:p>
          <a:p>
            <a:pPr lvl="2" eaLnBrk="1" hangingPunct="1">
              <a:defRPr/>
            </a:pPr>
            <a:r>
              <a:rPr lang="es-ES" altLang="en-US" sz="1600" noProof="0" dirty="0"/>
              <a:t>Esta sería la forma deseada de gestionar la eliminación de un artículo como una lata de mejillones de una despensa de cocina cuando se utiliza. Los artículos con llaves duplicadas permanecen en la despensa.</a:t>
            </a:r>
          </a:p>
          <a:p>
            <a:pPr lvl="1" eaLnBrk="1" hangingPunct="1">
              <a:defRPr/>
            </a:pPr>
            <a:r>
              <a:rPr lang="es-ES" altLang="en-US" sz="2000" noProof="0" dirty="0"/>
              <a:t>Eliminar cada elemento con un valor clave especificado, la misma operación puede requerir múltiples eliminaciones.</a:t>
            </a:r>
          </a:p>
          <a:p>
            <a:pPr lvl="2" eaLnBrk="1" hangingPunct="1">
              <a:defRPr/>
            </a:pPr>
            <a:r>
              <a:rPr lang="es-ES" altLang="en-US" sz="1600" noProof="0" dirty="0"/>
              <a:t>Esto requiere comprobar N celdas y (probablemente) mover más de N/</a:t>
            </a:r>
            <a:r>
              <a:rPr lang="es-ES" altLang="en-US" sz="1600" noProof="0"/>
              <a:t>2 elementos. </a:t>
            </a:r>
            <a:endParaRPr lang="es-ES" altLang="en-US" sz="1600" noProof="0" dirty="0"/>
          </a:p>
          <a:p>
            <a:pPr lvl="2" eaLnBrk="1" hangingPunct="1">
              <a:defRPr/>
            </a:pPr>
            <a:r>
              <a:rPr lang="es-ES" altLang="en-US" sz="1600" noProof="0" dirty="0"/>
              <a:t>La media depende de cómo se distribuyan los duplicados por el arreglo.</a:t>
            </a:r>
          </a:p>
        </p:txBody>
      </p:sp>
    </p:spTree>
    <p:extLst>
      <p:ext uri="{BB962C8B-B14F-4D97-AF65-F5344CB8AC3E}">
        <p14:creationId xmlns:p14="http://schemas.microsoft.com/office/powerpoint/2010/main" val="237461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Recorrido con duplicados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dirty="0"/>
              <a:t>Recorrido</a:t>
            </a:r>
            <a:r>
              <a:rPr lang="es-ES" altLang="en-US" sz="2400" noProof="0" dirty="0"/>
              <a:t> significa procesar cada uno de los elementos almacenados exactamente una vez. </a:t>
            </a:r>
          </a:p>
          <a:p>
            <a:pPr eaLnBrk="1" hangingPunct="1">
              <a:defRPr/>
            </a:pPr>
            <a:r>
              <a:rPr lang="es-ES" altLang="en-US" sz="2400" noProof="0" dirty="0"/>
              <a:t>Si hay duplicados, cada elemento duplicado se procesa una vez.</a:t>
            </a:r>
          </a:p>
          <a:p>
            <a:pPr lvl="1" eaLnBrk="1" hangingPunct="1">
              <a:defRPr/>
            </a:pPr>
            <a:r>
              <a:rPr lang="es-ES" altLang="en-US" sz="2000" noProof="0" dirty="0"/>
              <a:t>Eso significa que el algoritmo no cambia si hay duplicados.</a:t>
            </a:r>
          </a:p>
          <a:p>
            <a:pPr lvl="1" eaLnBrk="1" hangingPunct="1">
              <a:defRPr/>
            </a:pPr>
            <a:r>
              <a:rPr lang="es-ES" altLang="en-US" sz="2000" noProof="0" dirty="0"/>
              <a:t>Procesar todas las claves únicas del almacén de datos exactamente una vez es una operación diferente.</a:t>
            </a:r>
            <a:endParaRPr lang="es-ES" altLang="en-US" sz="1200" noProof="0" dirty="0"/>
          </a:p>
        </p:txBody>
      </p:sp>
    </p:spTree>
    <p:extLst>
      <p:ext uri="{BB962C8B-B14F-4D97-AF65-F5344CB8AC3E}">
        <p14:creationId xmlns:p14="http://schemas.microsoft.com/office/powerpoint/2010/main" val="19728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FECA004-932D-4E38-B822-0654FFD48457}"/>
              </a:ext>
            </a:extLst>
          </p:cNvPr>
          <p:cNvSpPr>
            <a:spLocks noGrp="1" noChangeArrowheads="1"/>
          </p:cNvSpPr>
          <p:nvPr>
            <p:ph type="title"/>
          </p:nvPr>
        </p:nvSpPr>
        <p:spPr/>
        <p:txBody>
          <a:bodyPr/>
          <a:lstStyle/>
          <a:p>
            <a:pPr eaLnBrk="1" hangingPunct="1"/>
            <a:r>
              <a:rPr lang="es-ES" altLang="en-US" noProof="0" dirty="0"/>
              <a:t>Temas</a:t>
            </a:r>
          </a:p>
        </p:txBody>
      </p:sp>
      <p:sp>
        <p:nvSpPr>
          <p:cNvPr id="11267" name="Content Placeholder 2">
            <a:extLst>
              <a:ext uri="{FF2B5EF4-FFF2-40B4-BE49-F238E27FC236}">
                <a16:creationId xmlns:a16="http://schemas.microsoft.com/office/drawing/2014/main" id="{698BC4CC-9734-41AE-83DB-1CFE7D3A7578}"/>
              </a:ext>
            </a:extLst>
          </p:cNvPr>
          <p:cNvSpPr>
            <a:spLocks noGrp="1" noChangeArrowheads="1"/>
          </p:cNvSpPr>
          <p:nvPr>
            <p:ph idx="1"/>
          </p:nvPr>
        </p:nvSpPr>
        <p:spPr/>
        <p:txBody>
          <a:bodyPr/>
          <a:lstStyle/>
          <a:p>
            <a:pPr marL="514350" indent="-514350" eaLnBrk="1" hangingPunct="1">
              <a:buFontTx/>
              <a:buAutoNum type="arabicPeriod"/>
            </a:pPr>
            <a:r>
              <a:rPr lang="es-ES" altLang="en-US" sz="2400" noProof="0" dirty="0">
                <a:solidFill>
                  <a:schemeClr val="accent2"/>
                </a:solidFill>
              </a:rPr>
              <a:t>La herramienta de visualización de arreglos</a:t>
            </a:r>
          </a:p>
          <a:p>
            <a:pPr marL="514350" indent="-514350" eaLnBrk="1" hangingPunct="1">
              <a:buFontTx/>
              <a:buAutoNum type="arabicPeriod"/>
            </a:pPr>
            <a:r>
              <a:rPr lang="es-ES" altLang="en-US" sz="2400" noProof="0" dirty="0">
                <a:solidFill>
                  <a:schemeClr val="accent2"/>
                </a:solidFill>
              </a:rPr>
              <a:t>Uso de listas en Python para implementar la clase Array</a:t>
            </a:r>
          </a:p>
          <a:p>
            <a:pPr marL="514350" indent="-514350" eaLnBrk="1" hangingPunct="1">
              <a:buFontTx/>
              <a:buAutoNum type="arabicPeriod"/>
            </a:pPr>
            <a:r>
              <a:rPr lang="es-ES" altLang="en-US" sz="2400" noProof="0" dirty="0">
                <a:solidFill>
                  <a:schemeClr val="accent2"/>
                </a:solidFill>
              </a:rPr>
              <a:t>Herramienta de visualización de arreglos ordenados</a:t>
            </a:r>
          </a:p>
          <a:p>
            <a:pPr marL="514350" indent="-514350" eaLnBrk="1" hangingPunct="1">
              <a:buFontTx/>
              <a:buAutoNum type="arabicPeriod"/>
            </a:pPr>
            <a:r>
              <a:rPr lang="es-ES" altLang="en-US" sz="2400" noProof="0" dirty="0">
                <a:solidFill>
                  <a:schemeClr val="accent2"/>
                </a:solidFill>
              </a:rPr>
              <a:t>Búsqueda binaria</a:t>
            </a:r>
          </a:p>
          <a:p>
            <a:pPr marL="514350" indent="-514350" eaLnBrk="1" hangingPunct="1">
              <a:buFontTx/>
              <a:buAutoNum type="arabicPeriod"/>
            </a:pPr>
            <a:r>
              <a:rPr lang="es-ES" altLang="en-US" sz="2400" noProof="0" dirty="0">
                <a:solidFill>
                  <a:schemeClr val="accent2"/>
                </a:solidFill>
              </a:rPr>
              <a:t>Código Python para una clase de arreglo ordenado</a:t>
            </a:r>
          </a:p>
          <a:p>
            <a:pPr marL="514350" indent="-514350" eaLnBrk="1" hangingPunct="1">
              <a:buFontTx/>
              <a:buAutoNum type="arabicPeriod"/>
            </a:pPr>
            <a:r>
              <a:rPr lang="es-ES" altLang="en-US" sz="2400" noProof="0" dirty="0">
                <a:solidFill>
                  <a:schemeClr val="accent2"/>
                </a:solidFill>
              </a:rPr>
              <a:t>Almacenamiento de objetos</a:t>
            </a:r>
          </a:p>
          <a:p>
            <a:pPr marL="514350" indent="-514350" eaLnBrk="1" hangingPunct="1">
              <a:buFontTx/>
              <a:buAutoNum type="arabicPeriod"/>
            </a:pPr>
            <a:r>
              <a:rPr lang="es-ES" altLang="en-US" sz="2400" noProof="0" dirty="0">
                <a:solidFill>
                  <a:schemeClr val="accent2"/>
                </a:solidFill>
              </a:rPr>
              <a:t>¿Por qué no utilizar arreglos para todo?</a:t>
            </a:r>
          </a:p>
        </p:txBody>
      </p:sp>
    </p:spTree>
    <p:extLst>
      <p:ext uri="{BB962C8B-B14F-4D97-AF65-F5344CB8AC3E}">
        <p14:creationId xmlns:p14="http://schemas.microsoft.com/office/powerpoint/2010/main" val="21801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Número medio de comparaciones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4572000"/>
            <a:ext cx="8229600" cy="1600200"/>
          </a:xfrm>
        </p:spPr>
        <p:txBody>
          <a:bodyPr/>
          <a:lstStyle/>
          <a:p>
            <a:pPr eaLnBrk="1" hangingPunct="1">
              <a:defRPr/>
            </a:pPr>
            <a:r>
              <a:rPr lang="es-ES" altLang="en-US" sz="2400" noProof="0" dirty="0"/>
              <a:t>La diferencia entre N y N/2 no suele considerarse muy significativa.</a:t>
            </a:r>
          </a:p>
          <a:p>
            <a:pPr eaLnBrk="1" hangingPunct="1">
              <a:defRPr/>
            </a:pPr>
            <a:r>
              <a:rPr lang="es-ES" altLang="en-US" sz="2400" noProof="0" dirty="0"/>
              <a:t>Es más importante saber si una operación requiere un paso, N pasos o N</a:t>
            </a:r>
            <a:r>
              <a:rPr lang="es-ES" altLang="en-US" sz="2400" baseline="30000" noProof="0" dirty="0"/>
              <a:t>2</a:t>
            </a:r>
            <a:r>
              <a:rPr lang="es-ES" altLang="en-US" sz="2400" noProof="0" dirty="0"/>
              <a:t> pasos.</a:t>
            </a:r>
          </a:p>
        </p:txBody>
      </p:sp>
      <p:pic>
        <p:nvPicPr>
          <p:cNvPr id="4" name="Picture 3">
            <a:extLst>
              <a:ext uri="{FF2B5EF4-FFF2-40B4-BE49-F238E27FC236}">
                <a16:creationId xmlns:a16="http://schemas.microsoft.com/office/drawing/2014/main" id="{08779381-3B53-4DA6-9E01-41C0F7CAE497}"/>
              </a:ext>
            </a:extLst>
          </p:cNvPr>
          <p:cNvPicPr>
            <a:picLocks noChangeAspect="1"/>
          </p:cNvPicPr>
          <p:nvPr/>
        </p:nvPicPr>
        <p:blipFill>
          <a:blip r:embed="rId2"/>
          <a:stretch>
            <a:fillRect/>
          </a:stretch>
        </p:blipFill>
        <p:spPr>
          <a:xfrm>
            <a:off x="632758" y="1669603"/>
            <a:ext cx="7965141" cy="1032301"/>
          </a:xfrm>
          <a:prstGeom prst="rect">
            <a:avLst/>
          </a:prstGeom>
        </p:spPr>
      </p:pic>
      <p:pic>
        <p:nvPicPr>
          <p:cNvPr id="9" name="Picture 8">
            <a:extLst>
              <a:ext uri="{FF2B5EF4-FFF2-40B4-BE49-F238E27FC236}">
                <a16:creationId xmlns:a16="http://schemas.microsoft.com/office/drawing/2014/main" id="{1280CF3D-1B61-476C-B217-7EA250A09B9D}"/>
              </a:ext>
            </a:extLst>
          </p:cNvPr>
          <p:cNvPicPr>
            <a:picLocks noChangeAspect="1"/>
          </p:cNvPicPr>
          <p:nvPr/>
        </p:nvPicPr>
        <p:blipFill>
          <a:blip r:embed="rId3"/>
          <a:stretch>
            <a:fillRect/>
          </a:stretch>
        </p:blipFill>
        <p:spPr>
          <a:xfrm>
            <a:off x="632758" y="3151071"/>
            <a:ext cx="7965141" cy="492327"/>
          </a:xfrm>
          <a:prstGeom prst="rect">
            <a:avLst/>
          </a:prstGeom>
        </p:spPr>
      </p:pic>
      <p:pic>
        <p:nvPicPr>
          <p:cNvPr id="11" name="Picture 10">
            <a:extLst>
              <a:ext uri="{FF2B5EF4-FFF2-40B4-BE49-F238E27FC236}">
                <a16:creationId xmlns:a16="http://schemas.microsoft.com/office/drawing/2014/main" id="{0266006B-5A55-4EC3-A99E-B95713E9E995}"/>
              </a:ext>
            </a:extLst>
          </p:cNvPr>
          <p:cNvPicPr>
            <a:picLocks noChangeAspect="1"/>
          </p:cNvPicPr>
          <p:nvPr/>
        </p:nvPicPr>
        <p:blipFill>
          <a:blip r:embed="rId4"/>
          <a:stretch>
            <a:fillRect/>
          </a:stretch>
        </p:blipFill>
        <p:spPr>
          <a:xfrm>
            <a:off x="632758" y="3619492"/>
            <a:ext cx="7965141" cy="509535"/>
          </a:xfrm>
          <a:prstGeom prst="rect">
            <a:avLst/>
          </a:prstGeom>
        </p:spPr>
      </p:pic>
      <p:pic>
        <p:nvPicPr>
          <p:cNvPr id="21" name="Picture 20">
            <a:extLst>
              <a:ext uri="{FF2B5EF4-FFF2-40B4-BE49-F238E27FC236}">
                <a16:creationId xmlns:a16="http://schemas.microsoft.com/office/drawing/2014/main" id="{0E930239-51DE-429F-8DEA-E4DEB1CD8276}"/>
              </a:ext>
            </a:extLst>
          </p:cNvPr>
          <p:cNvPicPr>
            <a:picLocks noChangeAspect="1"/>
          </p:cNvPicPr>
          <p:nvPr/>
        </p:nvPicPr>
        <p:blipFill>
          <a:blip r:embed="rId5"/>
          <a:stretch>
            <a:fillRect/>
          </a:stretch>
        </p:blipFill>
        <p:spPr>
          <a:xfrm>
            <a:off x="645459" y="2670895"/>
            <a:ext cx="7938000" cy="503902"/>
          </a:xfrm>
          <a:prstGeom prst="rect">
            <a:avLst/>
          </a:prstGeom>
        </p:spPr>
      </p:pic>
    </p:spTree>
    <p:extLst>
      <p:ext uri="{BB962C8B-B14F-4D97-AF65-F5344CB8AC3E}">
        <p14:creationId xmlns:p14="http://schemas.microsoft.com/office/powerpoint/2010/main" val="28101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No tan rápido!</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Uno de los aspectos más significativos de la herramienta de visualización de matrices es la naturaleza lenta y metódica de los algoritmos.</a:t>
            </a:r>
          </a:p>
          <a:p>
            <a:pPr eaLnBrk="1" hangingPunct="1">
              <a:defRPr/>
            </a:pPr>
            <a:r>
              <a:rPr lang="es-ES" altLang="en-US" sz="2400" noProof="0" dirty="0"/>
              <a:t>Aparte de la inserción, los algoritmos implican recorrer algunas o todas las celdas de la matriz realizando comparaciones, movimientos u otras operaciones.</a:t>
            </a:r>
          </a:p>
          <a:p>
            <a:pPr eaLnBrk="1" hangingPunct="1">
              <a:defRPr/>
            </a:pPr>
            <a:r>
              <a:rPr lang="es-ES" altLang="en-US" sz="2400" noProof="0" dirty="0"/>
              <a:t>Diferentes estructuras de datos ofrecen algoritmos mucho más rápidos pero algo más complejos.</a:t>
            </a:r>
            <a:endParaRPr lang="es-ES" altLang="en-US" sz="1200" noProof="0" dirty="0"/>
          </a:p>
        </p:txBody>
      </p:sp>
    </p:spTree>
    <p:extLst>
      <p:ext uri="{BB962C8B-B14F-4D97-AF65-F5344CB8AC3E}">
        <p14:creationId xmlns:p14="http://schemas.microsoft.com/office/powerpoint/2010/main" val="404540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Eliminar el elemento situado más a la derecha</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828800"/>
            <a:ext cx="8229600" cy="4114800"/>
          </a:xfrm>
        </p:spPr>
        <p:txBody>
          <a:bodyPr/>
          <a:lstStyle/>
          <a:p>
            <a:pPr eaLnBrk="1" hangingPunct="1">
              <a:defRPr/>
            </a:pPr>
            <a:r>
              <a:rPr lang="es-ES" altLang="en-US" sz="2400" noProof="0" dirty="0"/>
              <a:t>La eliminación es la más lenta de las cuatro operaciones básicas de un arreglo.</a:t>
            </a:r>
          </a:p>
          <a:p>
            <a:pPr eaLnBrk="1" hangingPunct="1">
              <a:defRPr/>
            </a:pPr>
            <a:r>
              <a:rPr lang="es-ES" altLang="en-US" sz="2400" noProof="0" dirty="0"/>
              <a:t>Sin embargo, si no es importante qué elemento se elimina, es fácil eliminar el último elemento (más a la derecha) de la matriz.</a:t>
            </a:r>
          </a:p>
          <a:p>
            <a:pPr lvl="1" eaLnBrk="1" hangingPunct="1">
              <a:defRPr/>
            </a:pPr>
            <a:r>
              <a:rPr lang="es-ES" altLang="en-US" sz="2000" noProof="0" dirty="0"/>
              <a:t>Todo lo que esa tarea requiere es reducir la cuenta del número de elementos, </a:t>
            </a:r>
            <a:r>
              <a:rPr lang="es-ES" altLang="en-US" sz="2000" noProof="0" dirty="0" err="1"/>
              <a:t>nItems</a:t>
            </a:r>
            <a:r>
              <a:rPr lang="es-ES" altLang="en-US" sz="2000" noProof="0" dirty="0"/>
              <a:t>, en uno.</a:t>
            </a:r>
            <a:endParaRPr lang="es-ES" altLang="en-US" sz="800" noProof="0" dirty="0"/>
          </a:p>
        </p:txBody>
      </p:sp>
    </p:spTree>
    <p:extLst>
      <p:ext uri="{BB962C8B-B14F-4D97-AF65-F5344CB8AC3E}">
        <p14:creationId xmlns:p14="http://schemas.microsoft.com/office/powerpoint/2010/main" val="16477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FECA004-932D-4E38-B822-0654FFD48457}"/>
              </a:ext>
            </a:extLst>
          </p:cNvPr>
          <p:cNvSpPr>
            <a:spLocks noGrp="1" noChangeArrowheads="1"/>
          </p:cNvSpPr>
          <p:nvPr>
            <p:ph type="title"/>
          </p:nvPr>
        </p:nvSpPr>
        <p:spPr/>
        <p:txBody>
          <a:bodyPr/>
          <a:lstStyle/>
          <a:p>
            <a:pPr eaLnBrk="1" hangingPunct="1"/>
            <a:r>
              <a:rPr lang="es-ES" altLang="en-US" noProof="0" dirty="0"/>
              <a:t>Temas</a:t>
            </a:r>
          </a:p>
        </p:txBody>
      </p:sp>
      <p:sp>
        <p:nvSpPr>
          <p:cNvPr id="11267" name="Content Placeholder 2">
            <a:extLst>
              <a:ext uri="{FF2B5EF4-FFF2-40B4-BE49-F238E27FC236}">
                <a16:creationId xmlns:a16="http://schemas.microsoft.com/office/drawing/2014/main" id="{698BC4CC-9734-41AE-83DB-1CFE7D3A7578}"/>
              </a:ext>
            </a:extLst>
          </p:cNvPr>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14350" indent="-514350" eaLnBrk="1" hangingPunct="1">
              <a:buFontTx/>
              <a:buAutoNum type="arabicPeriod"/>
            </a:pPr>
            <a:r>
              <a:rPr lang="es-ES" altLang="en-US" sz="2400" noProof="0" dirty="0">
                <a:solidFill>
                  <a:schemeClr val="accent2"/>
                </a:solidFill>
              </a:rPr>
              <a:t>La herramienta de visualización de arreglos</a:t>
            </a:r>
          </a:p>
          <a:p>
            <a:pPr marL="514350" indent="-514350" eaLnBrk="1" hangingPunct="1">
              <a:buFontTx/>
              <a:buAutoNum type="arabicPeriod"/>
            </a:pPr>
            <a:r>
              <a:rPr lang="es-ES" altLang="en-US" sz="2400" b="0" dirty="0">
                <a:solidFill>
                  <a:schemeClr val="accent3">
                    <a:lumMod val="75000"/>
                  </a:schemeClr>
                </a:solidFill>
              </a:rPr>
              <a:t>Uso de listas en Python para implementar la clase Array</a:t>
            </a:r>
          </a:p>
          <a:p>
            <a:pPr marL="514350" indent="-514350" eaLnBrk="1" hangingPunct="1">
              <a:buFontTx/>
              <a:buAutoNum type="arabicPeriod"/>
            </a:pPr>
            <a:r>
              <a:rPr lang="es-ES" altLang="en-US" sz="2400" b="0" dirty="0">
                <a:solidFill>
                  <a:schemeClr val="accent3">
                    <a:lumMod val="75000"/>
                  </a:schemeClr>
                </a:solidFill>
              </a:rPr>
              <a:t>Herramienta de visualización de arreglos ordenados</a:t>
            </a:r>
          </a:p>
          <a:p>
            <a:pPr marL="514350" indent="-514350" eaLnBrk="1" hangingPunct="1">
              <a:buFontTx/>
              <a:buAutoNum type="arabicPeriod"/>
            </a:pPr>
            <a:r>
              <a:rPr lang="es-ES" altLang="en-US" sz="2400" b="0" dirty="0">
                <a:solidFill>
                  <a:schemeClr val="accent3">
                    <a:lumMod val="75000"/>
                  </a:schemeClr>
                </a:solidFill>
              </a:rPr>
              <a:t>Búsqueda binaria</a:t>
            </a:r>
          </a:p>
          <a:p>
            <a:pPr marL="514350" indent="-514350" eaLnBrk="1" hangingPunct="1">
              <a:buFontTx/>
              <a:buAutoNum type="arabicPeriod"/>
            </a:pPr>
            <a:r>
              <a:rPr lang="es-ES" altLang="en-US" sz="2400" b="0" dirty="0">
                <a:solidFill>
                  <a:schemeClr val="accent3">
                    <a:lumMod val="75000"/>
                  </a:schemeClr>
                </a:solidFill>
              </a:rPr>
              <a:t>Código Python para una clase de arreglo ordenado</a:t>
            </a:r>
          </a:p>
          <a:p>
            <a:pPr marL="514350" indent="-514350" eaLnBrk="1" hangingPunct="1">
              <a:buFontTx/>
              <a:buAutoNum type="arabicPeriod"/>
            </a:pPr>
            <a:r>
              <a:rPr lang="es-ES" altLang="en-US" sz="2400" b="0" dirty="0">
                <a:solidFill>
                  <a:schemeClr val="accent3">
                    <a:lumMod val="75000"/>
                  </a:schemeClr>
                </a:solidFill>
              </a:rPr>
              <a:t>Almacenamiento de objetos</a:t>
            </a:r>
          </a:p>
          <a:p>
            <a:pPr marL="514350" indent="-514350" eaLnBrk="1" hangingPunct="1">
              <a:buFontTx/>
              <a:buAutoNum type="arabicPeriod"/>
            </a:pPr>
            <a:r>
              <a:rPr lang="es-ES" altLang="en-US" sz="2400" b="0" dirty="0">
                <a:solidFill>
                  <a:schemeClr val="accent3">
                    <a:lumMod val="75000"/>
                  </a:schemeClr>
                </a:solidFill>
              </a:rPr>
              <a:t>¿Por qué no utilizar arreglos para todo?</a:t>
            </a:r>
          </a:p>
        </p:txBody>
      </p:sp>
    </p:spTree>
    <p:extLst>
      <p:ext uri="{BB962C8B-B14F-4D97-AF65-F5344CB8AC3E}">
        <p14:creationId xmlns:p14="http://schemas.microsoft.com/office/powerpoint/2010/main" val="3182390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Arreglos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600200"/>
            <a:ext cx="8229600" cy="4114800"/>
          </a:xfrm>
        </p:spPr>
        <p:txBody>
          <a:bodyPr/>
          <a:lstStyle/>
          <a:p>
            <a:pPr eaLnBrk="1" hangingPunct="1">
              <a:defRPr/>
            </a:pPr>
            <a:r>
              <a:rPr lang="es-ES" altLang="en-US" sz="2400" noProof="0" dirty="0"/>
              <a:t>Los arreglos (matrices, vectores) son las estructuras de datos más utilizadas por muchas razones:</a:t>
            </a:r>
          </a:p>
          <a:p>
            <a:pPr lvl="1" eaLnBrk="1" hangingPunct="1">
              <a:defRPr/>
            </a:pPr>
            <a:r>
              <a:rPr lang="es-ES" altLang="en-US" sz="2000" noProof="0" dirty="0"/>
              <a:t>Son fáciles de entender.</a:t>
            </a:r>
            <a:endParaRPr lang="es-ES" altLang="en-US" sz="2000" dirty="0"/>
          </a:p>
          <a:p>
            <a:pPr lvl="1" eaLnBrk="1" hangingPunct="1">
              <a:defRPr/>
            </a:pPr>
            <a:r>
              <a:rPr lang="es-ES" altLang="en-US" sz="2000" dirty="0"/>
              <a:t>S</a:t>
            </a:r>
            <a:r>
              <a:rPr lang="es-ES" altLang="en-US" sz="2000" noProof="0" dirty="0"/>
              <a:t>e ajustan perfectamente al hardware informático subyacente.</a:t>
            </a:r>
          </a:p>
          <a:p>
            <a:pPr lvl="2" eaLnBrk="1" hangingPunct="1">
              <a:defRPr/>
            </a:pPr>
            <a:r>
              <a:rPr lang="es-ES" altLang="en-US" sz="1800" noProof="0" dirty="0"/>
              <a:t>Casi todas las </a:t>
            </a:r>
            <a:r>
              <a:rPr lang="es-ES" altLang="en-US" sz="1800" noProof="0" dirty="0" err="1"/>
              <a:t>CPUs</a:t>
            </a:r>
            <a:r>
              <a:rPr lang="es-ES" altLang="en-US" sz="1800" noProof="0" dirty="0"/>
              <a:t> hacen que sea muy rápido acceder a datos en desplazamientos conocidos a partir de una dirección base (cache).</a:t>
            </a:r>
          </a:p>
          <a:p>
            <a:pPr lvl="1" eaLnBrk="1" hangingPunct="1">
              <a:defRPr/>
            </a:pPr>
            <a:r>
              <a:rPr lang="es-ES" altLang="en-US" sz="2000" noProof="0" dirty="0"/>
              <a:t>Casi todos los lenguajes de programación los admiten como parte de las estructuras de datos básicas.</a:t>
            </a:r>
          </a:p>
          <a:p>
            <a:pPr lvl="1" eaLnBrk="1" hangingPunct="1">
              <a:defRPr/>
            </a:pPr>
            <a:r>
              <a:rPr lang="es-ES" altLang="en-US" sz="2000" noProof="0" dirty="0"/>
              <a:t>Muchas de las estructuras de datos más complejas se construyen con ellas.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Herramienta de Visualizaciones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600200"/>
            <a:ext cx="8229600" cy="4114800"/>
          </a:xfrm>
        </p:spPr>
        <p:txBody>
          <a:bodyPr/>
          <a:lstStyle/>
          <a:p>
            <a:pPr eaLnBrk="1" hangingPunct="1">
              <a:defRPr/>
            </a:pPr>
            <a:r>
              <a:rPr lang="es-ES" altLang="en-US" sz="2400" dirty="0"/>
              <a:t>Las visualizaciones se pueden ver en un navegador web visitando </a:t>
            </a:r>
            <a:r>
              <a:rPr lang="es-ES" altLang="en-US" sz="2400" dirty="0">
                <a:hlinkClick r:id="rId2"/>
              </a:rPr>
              <a:t>https://datastructures.live/view/</a:t>
            </a:r>
            <a:r>
              <a:rPr lang="es-ES" altLang="en-US" sz="2400" dirty="0"/>
              <a:t>.</a:t>
            </a:r>
          </a:p>
          <a:p>
            <a:pPr eaLnBrk="1" hangingPunct="1">
              <a:defRPr/>
            </a:pPr>
            <a:r>
              <a:rPr lang="es-ES" altLang="en-US" sz="2400" dirty="0"/>
              <a:t>Al seleccionar el botón Ejecutar, este sitio ejecuta las visualizaciones en un servidor y copia el resultado en un panel de la ventana del navegador web.</a:t>
            </a:r>
          </a:p>
          <a:p>
            <a:pPr eaLnBrk="1" hangingPunct="1">
              <a:defRPr/>
            </a:pPr>
            <a:r>
              <a:rPr lang="es-ES" altLang="en-US" sz="2400" dirty="0"/>
              <a:t>Las visualizaciones son pequeños programas que muestran una estructura de datos.</a:t>
            </a:r>
          </a:p>
          <a:p>
            <a:pPr eaLnBrk="1" hangingPunct="1">
              <a:defRPr/>
            </a:pPr>
            <a:r>
              <a:rPr lang="es-ES" altLang="en-US" sz="2400" dirty="0"/>
              <a:t>Todas tienen una estructura similar, con un área de dibujo en la parte superior y un conjunto de controles en la inferior.</a:t>
            </a:r>
          </a:p>
        </p:txBody>
      </p:sp>
    </p:spTree>
    <p:extLst>
      <p:ext uri="{BB962C8B-B14F-4D97-AF65-F5344CB8AC3E}">
        <p14:creationId xmlns:p14="http://schemas.microsoft.com/office/powerpoint/2010/main" val="8425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La herramienta de visualización de arreglos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981200"/>
            <a:ext cx="2895600" cy="4724400"/>
          </a:xfrm>
        </p:spPr>
        <p:txBody>
          <a:bodyPr/>
          <a:lstStyle/>
          <a:p>
            <a:pPr marL="0" indent="0" eaLnBrk="1" hangingPunct="1">
              <a:buNone/>
              <a:defRPr/>
            </a:pPr>
            <a:r>
              <a:rPr lang="es-ES" altLang="en-US" sz="2400" noProof="0" dirty="0"/>
              <a:t>La herramienta de visualización denominada</a:t>
            </a:r>
            <a:r>
              <a:rPr lang="es-ES" altLang="en-US" sz="2400" dirty="0"/>
              <a:t> </a:t>
            </a:r>
            <a:r>
              <a:rPr lang="es-ES" altLang="en-US" sz="2400" noProof="0" dirty="0"/>
              <a:t>Array muestra cómo se puede utilizar un arreglo para  implementar</a:t>
            </a:r>
            <a:r>
              <a:rPr lang="es-ES" altLang="en-US" sz="2400" dirty="0"/>
              <a:t> </a:t>
            </a:r>
            <a:r>
              <a:rPr lang="es-ES" altLang="en-US" sz="2400" noProof="0" dirty="0"/>
              <a:t>la inserción, búsqueda y eliminación.</a:t>
            </a:r>
            <a:endParaRPr lang="es-ES" altLang="en-US" sz="2000" noProof="0" dirty="0"/>
          </a:p>
        </p:txBody>
      </p:sp>
      <p:pic>
        <p:nvPicPr>
          <p:cNvPr id="3" name="Picture 2">
            <a:extLst>
              <a:ext uri="{FF2B5EF4-FFF2-40B4-BE49-F238E27FC236}">
                <a16:creationId xmlns:a16="http://schemas.microsoft.com/office/drawing/2014/main" id="{5B1D3DA6-6C9F-49DC-AECE-E9F9E23762A5}"/>
              </a:ext>
            </a:extLst>
          </p:cNvPr>
          <p:cNvPicPr>
            <a:picLocks noChangeAspect="1"/>
          </p:cNvPicPr>
          <p:nvPr/>
        </p:nvPicPr>
        <p:blipFill>
          <a:blip r:embed="rId2"/>
          <a:stretch>
            <a:fillRect/>
          </a:stretch>
        </p:blipFill>
        <p:spPr>
          <a:xfrm>
            <a:off x="3495142" y="1981200"/>
            <a:ext cx="5496458" cy="4036675"/>
          </a:xfrm>
          <a:prstGeom prst="rect">
            <a:avLst/>
          </a:prstGeom>
        </p:spPr>
      </p:pic>
    </p:spTree>
    <p:extLst>
      <p:ext uri="{BB962C8B-B14F-4D97-AF65-F5344CB8AC3E}">
        <p14:creationId xmlns:p14="http://schemas.microsoft.com/office/powerpoint/2010/main" val="57860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El arreglo</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El arreglo inicial tiene 10 celdas, 9 </a:t>
            </a:r>
            <a:r>
              <a:rPr lang="es-ES" altLang="en-US" sz="2400" noProof="0"/>
              <a:t>de las </a:t>
            </a:r>
            <a:r>
              <a:rPr lang="es-ES" altLang="en-US" sz="2400" noProof="0" dirty="0"/>
              <a:t>cuales contienen ítems (datos).</a:t>
            </a:r>
          </a:p>
          <a:p>
            <a:pPr eaLnBrk="1" hangingPunct="1">
              <a:defRPr/>
            </a:pPr>
            <a:r>
              <a:rPr lang="es-ES" altLang="en-US" sz="2400" dirty="0"/>
              <a:t>Se p</a:t>
            </a:r>
            <a:r>
              <a:rPr lang="es-ES" altLang="en-US" sz="2400" noProof="0" dirty="0" err="1"/>
              <a:t>uede</a:t>
            </a:r>
            <a:r>
              <a:rPr lang="es-ES" altLang="en-US" sz="2400" noProof="0" dirty="0"/>
              <a:t> pensar que estos ítems representan a jugadores.</a:t>
            </a:r>
          </a:p>
          <a:p>
            <a:pPr lvl="1" eaLnBrk="1" hangingPunct="1">
              <a:defRPr/>
            </a:pPr>
            <a:r>
              <a:rPr lang="es-ES" altLang="en-US" sz="2000" dirty="0"/>
              <a:t>C</a:t>
            </a:r>
            <a:r>
              <a:rPr lang="es-ES" altLang="en-US" sz="2000" noProof="0" dirty="0" err="1"/>
              <a:t>ada</a:t>
            </a:r>
            <a:r>
              <a:rPr lang="es-ES" altLang="en-US" sz="2000" noProof="0" dirty="0"/>
              <a:t> jugador recibe una camiseta del equipo con su número en la espalda. </a:t>
            </a:r>
          </a:p>
          <a:p>
            <a:pPr lvl="1" eaLnBrk="1" hangingPunct="1">
              <a:defRPr/>
            </a:pPr>
            <a:r>
              <a:rPr lang="es-ES" altLang="en-US" sz="2000" noProof="0" dirty="0"/>
              <a:t>Para hacer las cosas visualmente interesantes, las camisetas vienen en una variedad de colores.</a:t>
            </a:r>
          </a:p>
          <a:p>
            <a:pPr lvl="1" eaLnBrk="1" hangingPunct="1">
              <a:defRPr/>
            </a:pPr>
            <a:r>
              <a:rPr lang="es-ES" altLang="en-US" sz="2000" noProof="0" dirty="0"/>
              <a:t>Se puede ver el número de cada jugador y el color de la camiseta en </a:t>
            </a:r>
            <a:r>
              <a:rPr lang="es-ES" altLang="en-US" sz="2000" dirty="0"/>
              <a:t>el arreglo</a:t>
            </a:r>
            <a:r>
              <a:rPr lang="es-ES" altLang="en-US" sz="2000" noProof="0" dirty="0"/>
              <a:t>.</a:t>
            </a:r>
          </a:p>
          <a:p>
            <a:pPr lvl="1" eaLnBrk="1" hangingPunct="1">
              <a:defRPr/>
            </a:pPr>
            <a:r>
              <a:rPr lang="es-ES" altLang="en-US" sz="2000" noProof="0" dirty="0"/>
              <a:t>La altura del rectángulo</a:t>
            </a:r>
            <a:br>
              <a:rPr lang="es-ES" altLang="en-US" sz="2000" noProof="0" dirty="0"/>
            </a:br>
            <a:r>
              <a:rPr lang="es-ES" altLang="en-US" sz="2000" noProof="0" dirty="0"/>
              <a:t>coloreado es</a:t>
            </a:r>
            <a:br>
              <a:rPr lang="es-ES" altLang="en-US" sz="2000" noProof="0" dirty="0"/>
            </a:br>
            <a:r>
              <a:rPr lang="es-ES" altLang="en-US" sz="2000" noProof="0" dirty="0"/>
              <a:t>proporcional al número.</a:t>
            </a:r>
            <a:endParaRPr lang="es-ES" altLang="en-US" sz="1600" noProof="0" dirty="0"/>
          </a:p>
        </p:txBody>
      </p:sp>
      <p:pic>
        <p:nvPicPr>
          <p:cNvPr id="6" name="Picture 5">
            <a:extLst>
              <a:ext uri="{FF2B5EF4-FFF2-40B4-BE49-F238E27FC236}">
                <a16:creationId xmlns:a16="http://schemas.microsoft.com/office/drawing/2014/main" id="{E3F0D288-0075-48ED-9958-39C42963D338}"/>
              </a:ext>
            </a:extLst>
          </p:cNvPr>
          <p:cNvPicPr>
            <a:picLocks noChangeAspect="1"/>
          </p:cNvPicPr>
          <p:nvPr/>
        </p:nvPicPr>
        <p:blipFill>
          <a:blip r:embed="rId2"/>
          <a:stretch>
            <a:fillRect/>
          </a:stretch>
        </p:blipFill>
        <p:spPr>
          <a:xfrm>
            <a:off x="4114800" y="5105400"/>
            <a:ext cx="4877481" cy="1305107"/>
          </a:xfrm>
          <a:prstGeom prst="rect">
            <a:avLst/>
          </a:prstGeom>
        </p:spPr>
      </p:pic>
    </p:spTree>
    <p:extLst>
      <p:ext uri="{BB962C8B-B14F-4D97-AF65-F5344CB8AC3E}">
        <p14:creationId xmlns:p14="http://schemas.microsoft.com/office/powerpoint/2010/main" val="204917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Operaciones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200" noProof="0" dirty="0"/>
              <a:t>El botón </a:t>
            </a:r>
            <a:r>
              <a:rPr lang="es-ES" altLang="en-US" sz="2200" noProof="0" dirty="0" err="1"/>
              <a:t>Insert</a:t>
            </a:r>
            <a:r>
              <a:rPr lang="es-ES" altLang="en-US" sz="2200" noProof="0" dirty="0"/>
              <a:t> inserta un nuevo elemento de datos.</a:t>
            </a:r>
          </a:p>
          <a:p>
            <a:pPr eaLnBrk="1" hangingPunct="1">
              <a:defRPr/>
            </a:pPr>
            <a:r>
              <a:rPr lang="es-ES" altLang="en-US" sz="2200" noProof="0" dirty="0"/>
              <a:t>El botón </a:t>
            </a:r>
            <a:r>
              <a:rPr lang="es-ES" altLang="en-US" sz="2200" noProof="0" dirty="0" err="1"/>
              <a:t>Search</a:t>
            </a:r>
            <a:r>
              <a:rPr lang="es-ES" altLang="en-US" sz="2200" noProof="0" dirty="0"/>
              <a:t> busca el elemento de datos especificado.</a:t>
            </a:r>
          </a:p>
          <a:p>
            <a:pPr eaLnBrk="1" hangingPunct="1">
              <a:defRPr/>
            </a:pPr>
            <a:r>
              <a:rPr lang="es-ES" altLang="en-US" sz="2200" noProof="0" dirty="0"/>
              <a:t>El botón </a:t>
            </a:r>
            <a:r>
              <a:rPr lang="es-ES" altLang="en-US" sz="2200" noProof="0" dirty="0" err="1"/>
              <a:t>Delete</a:t>
            </a:r>
            <a:r>
              <a:rPr lang="es-ES" altLang="en-US" sz="2200" noProof="0" dirty="0"/>
              <a:t> elimina un elemento de datos especificado.</a:t>
            </a:r>
          </a:p>
          <a:p>
            <a:pPr eaLnBrk="1" hangingPunct="1">
              <a:defRPr/>
            </a:pPr>
            <a:r>
              <a:rPr lang="es-ES" altLang="en-US" sz="2200" noProof="0" dirty="0"/>
              <a:t>El botón New crea un nuevo arreglo de un tamaño determinado.</a:t>
            </a:r>
          </a:p>
          <a:p>
            <a:pPr eaLnBrk="1" hangingPunct="1">
              <a:defRPr/>
            </a:pPr>
            <a:r>
              <a:rPr lang="es-ES" altLang="en-US" sz="2200" noProof="0" dirty="0"/>
              <a:t>El botón </a:t>
            </a:r>
            <a:r>
              <a:rPr lang="es-ES" altLang="en-US" sz="2200" noProof="0" dirty="0" err="1"/>
              <a:t>Traverse</a:t>
            </a:r>
            <a:r>
              <a:rPr lang="es-ES" altLang="en-US" sz="2200" noProof="0" dirty="0"/>
              <a:t> muestra todos los elementos del arreglo.</a:t>
            </a:r>
          </a:p>
          <a:p>
            <a:pPr eaLnBrk="1" hangingPunct="1">
              <a:defRPr/>
            </a:pPr>
            <a:r>
              <a:rPr lang="es-ES" altLang="en-US" sz="2200" noProof="0" dirty="0"/>
              <a:t>Los tres botones situados en</a:t>
            </a:r>
            <a:br>
              <a:rPr lang="es-ES" altLang="en-US" sz="2200" noProof="0" dirty="0"/>
            </a:br>
            <a:r>
              <a:rPr lang="es-ES" altLang="en-US" sz="2200" noProof="0" dirty="0"/>
              <a:t>la parte inferior derecha del</a:t>
            </a:r>
            <a:br>
              <a:rPr lang="es-ES" altLang="en-US" sz="2200" noProof="0" dirty="0"/>
            </a:br>
            <a:r>
              <a:rPr lang="es-ES" altLang="en-US" sz="2200" noProof="0" dirty="0"/>
              <a:t>área de operaciones,</a:t>
            </a:r>
            <a:br>
              <a:rPr lang="es-ES" altLang="en-US" sz="2200" noProof="0" dirty="0"/>
            </a:br>
            <a:r>
              <a:rPr lang="es-ES" altLang="en-US" sz="2200" noProof="0" dirty="0"/>
              <a:t>controlan la animación.</a:t>
            </a:r>
          </a:p>
        </p:txBody>
      </p:sp>
      <p:pic>
        <p:nvPicPr>
          <p:cNvPr id="4" name="Picture 3">
            <a:extLst>
              <a:ext uri="{FF2B5EF4-FFF2-40B4-BE49-F238E27FC236}">
                <a16:creationId xmlns:a16="http://schemas.microsoft.com/office/drawing/2014/main" id="{A30CE973-8BF3-4676-A6F8-46107712D23E}"/>
              </a:ext>
            </a:extLst>
          </p:cNvPr>
          <p:cNvPicPr>
            <a:picLocks noChangeAspect="1"/>
          </p:cNvPicPr>
          <p:nvPr/>
        </p:nvPicPr>
        <p:blipFill>
          <a:blip r:embed="rId2"/>
          <a:stretch>
            <a:fillRect/>
          </a:stretch>
        </p:blipFill>
        <p:spPr>
          <a:xfrm>
            <a:off x="4953000" y="4648200"/>
            <a:ext cx="4020000" cy="1778885"/>
          </a:xfrm>
          <a:prstGeom prst="rect">
            <a:avLst/>
          </a:prstGeom>
        </p:spPr>
      </p:pic>
    </p:spTree>
    <p:extLst>
      <p:ext uri="{BB962C8B-B14F-4D97-AF65-F5344CB8AC3E}">
        <p14:creationId xmlns:p14="http://schemas.microsoft.com/office/powerpoint/2010/main" val="31811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F555536-45F7-4609-B557-4DAD5D61B6FA}"/>
              </a:ext>
            </a:extLst>
          </p:cNvPr>
          <p:cNvSpPr>
            <a:spLocks noGrp="1" noChangeArrowheads="1"/>
          </p:cNvSpPr>
          <p:nvPr>
            <p:ph type="title"/>
          </p:nvPr>
        </p:nvSpPr>
        <p:spPr/>
        <p:txBody>
          <a:bodyPr/>
          <a:lstStyle/>
          <a:p>
            <a:pPr eaLnBrk="1" hangingPunct="1"/>
            <a:r>
              <a:rPr lang="es-ES" altLang="en-US" sz="4400" noProof="0" dirty="0">
                <a:solidFill>
                  <a:schemeClr val="accent2"/>
                </a:solidFill>
              </a:rPr>
              <a:t>Otras cosas</a:t>
            </a:r>
            <a:endParaRPr lang="es-ES" altLang="en-US" noProof="0" dirty="0"/>
          </a:p>
        </p:txBody>
      </p:sp>
      <p:sp>
        <p:nvSpPr>
          <p:cNvPr id="12291" name="Content Placeholder 2">
            <a:extLst>
              <a:ext uri="{FF2B5EF4-FFF2-40B4-BE49-F238E27FC236}">
                <a16:creationId xmlns:a16="http://schemas.microsoft.com/office/drawing/2014/main" id="{C1C89BCD-68A9-466C-A9A0-CF7036FDC125}"/>
              </a:ext>
            </a:extLst>
          </p:cNvPr>
          <p:cNvSpPr>
            <a:spLocks noGrp="1" noChangeArrowheads="1"/>
          </p:cNvSpPr>
          <p:nvPr>
            <p:ph idx="1"/>
          </p:nvPr>
        </p:nvSpPr>
        <p:spPr>
          <a:xfrm>
            <a:off x="457200" y="1447800"/>
            <a:ext cx="8229600" cy="5105400"/>
          </a:xfrm>
        </p:spPr>
        <p:txBody>
          <a:bodyPr/>
          <a:lstStyle/>
          <a:p>
            <a:pPr eaLnBrk="1" hangingPunct="1">
              <a:defRPr/>
            </a:pPr>
            <a:r>
              <a:rPr lang="es-ES" altLang="en-US" sz="2400" noProof="0" dirty="0"/>
              <a:t>Cuando se pulsa uno de los botones de operaciones, un cuadro en la parte inferior derecha muestra un programa que se está ejecutando.</a:t>
            </a:r>
          </a:p>
          <a:p>
            <a:pPr eaLnBrk="1" hangingPunct="1">
              <a:defRPr/>
            </a:pPr>
            <a:r>
              <a:rPr lang="es-ES" altLang="en-US" sz="2400" noProof="0" dirty="0"/>
              <a:t>Junto al dibujo del arreglo, una flecha etiquetada con una j apunta a la primera celda y avanza hacia cada celda.</a:t>
            </a:r>
          </a:p>
          <a:p>
            <a:pPr eaLnBrk="1" hangingPunct="1">
              <a:defRPr/>
            </a:pPr>
            <a:r>
              <a:rPr lang="es-ES" altLang="en-US" sz="2400" noProof="0" dirty="0"/>
              <a:t>En la parte inferior, se puede deslizar el control de velocidad de la animación hacia la izquierda o la derecha para ralentizar o acelerar la animación.</a:t>
            </a:r>
          </a:p>
        </p:txBody>
      </p:sp>
      <p:pic>
        <p:nvPicPr>
          <p:cNvPr id="3" name="Picture 2">
            <a:extLst>
              <a:ext uri="{FF2B5EF4-FFF2-40B4-BE49-F238E27FC236}">
                <a16:creationId xmlns:a16="http://schemas.microsoft.com/office/drawing/2014/main" id="{78699C86-9D8D-4956-B3EC-6D7C7F8CDE80}"/>
              </a:ext>
            </a:extLst>
          </p:cNvPr>
          <p:cNvPicPr>
            <a:picLocks noChangeAspect="1"/>
          </p:cNvPicPr>
          <p:nvPr/>
        </p:nvPicPr>
        <p:blipFill>
          <a:blip r:embed="rId2"/>
          <a:stretch>
            <a:fillRect/>
          </a:stretch>
        </p:blipFill>
        <p:spPr>
          <a:xfrm>
            <a:off x="3352800" y="5638800"/>
            <a:ext cx="4907278" cy="533400"/>
          </a:xfrm>
          <a:prstGeom prst="rect">
            <a:avLst/>
          </a:prstGeom>
        </p:spPr>
      </p:pic>
    </p:spTree>
    <p:extLst>
      <p:ext uri="{BB962C8B-B14F-4D97-AF65-F5344CB8AC3E}">
        <p14:creationId xmlns:p14="http://schemas.microsoft.com/office/powerpoint/2010/main" val="8768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Custom 1">
      <a:dk1>
        <a:srgbClr val="000000"/>
      </a:dk1>
      <a:lt1>
        <a:srgbClr val="FFFFFF"/>
      </a:lt1>
      <a:dk2>
        <a:srgbClr val="000000"/>
      </a:dk2>
      <a:lt2>
        <a:srgbClr val="808080"/>
      </a:lt2>
      <a:accent1>
        <a:srgbClr val="BBE0E3"/>
      </a:accent1>
      <a:accent2>
        <a:srgbClr val="007DC4"/>
      </a:accent2>
      <a:accent3>
        <a:srgbClr val="FFFFFF"/>
      </a:accent3>
      <a:accent4>
        <a:srgbClr val="000000"/>
      </a:accent4>
      <a:accent5>
        <a:srgbClr val="DAEDEF"/>
      </a:accent5>
      <a:accent6>
        <a:srgbClr val="007DC4"/>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1221</Words>
  <Application>Microsoft Office PowerPoint</Application>
  <PresentationFormat>On-screen Show (4:3)</PresentationFormat>
  <Paragraphs>101</Paragraphs>
  <Slides>22</Slides>
  <Notes>0</Notes>
  <HiddenSlides>0</HiddenSlides>
  <MMClips>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Default Design</vt:lpstr>
      <vt:lpstr>Arreglos</vt:lpstr>
      <vt:lpstr>Temas</vt:lpstr>
      <vt:lpstr>Temas</vt:lpstr>
      <vt:lpstr>Arreglos</vt:lpstr>
      <vt:lpstr>Herramienta de Visualizaciones</vt:lpstr>
      <vt:lpstr>La herramienta de visualización de arreglos</vt:lpstr>
      <vt:lpstr>El arreglo</vt:lpstr>
      <vt:lpstr>Operaciones</vt:lpstr>
      <vt:lpstr>Otras cosas</vt:lpstr>
      <vt:lpstr>Ejemplo de ejecución - Búsqueda</vt:lpstr>
      <vt:lpstr>Ejemplo de ejecución - Inserción</vt:lpstr>
      <vt:lpstr>Ejemplo de ejecución - Eliminación</vt:lpstr>
      <vt:lpstr>Ejemplo de ejecución - Recorrido</vt:lpstr>
      <vt:lpstr>El problema de los duplicados</vt:lpstr>
      <vt:lpstr>El problema de los duplicados cont.</vt:lpstr>
      <vt:lpstr>Búsqueda con duplicados</vt:lpstr>
      <vt:lpstr>Inserción con duplicados</vt:lpstr>
      <vt:lpstr>Eliminación con duplicados</vt:lpstr>
      <vt:lpstr>Recorrido con duplicados</vt:lpstr>
      <vt:lpstr>Número medio de comparaciones</vt:lpstr>
      <vt:lpstr>No tan rápido!</vt:lpstr>
      <vt:lpstr>Eliminar el elemento situado más a la derecha</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felix.ladstatter@ucjc.edu</dc:creator>
  <cp:keywords>, docId:B7A91A7A5ED36CDEDCC3A00E65858C10</cp:keywords>
  <cp:lastModifiedBy>Felix Ladstatter</cp:lastModifiedBy>
  <cp:revision>274</cp:revision>
  <dcterms:created xsi:type="dcterms:W3CDTF">2011-02-21T19:15:53Z</dcterms:created>
  <dcterms:modified xsi:type="dcterms:W3CDTF">2025-02-11T09:44:15Z</dcterms:modified>
</cp:coreProperties>
</file>